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58" r:id="rId3"/>
    <p:sldId id="260" r:id="rId4"/>
    <p:sldId id="269" r:id="rId5"/>
    <p:sldId id="283" r:id="rId6"/>
    <p:sldId id="284" r:id="rId7"/>
    <p:sldId id="285" r:id="rId8"/>
    <p:sldId id="286" r:id="rId9"/>
    <p:sldId id="288" r:id="rId10"/>
    <p:sldId id="289" r:id="rId11"/>
    <p:sldId id="290" r:id="rId12"/>
    <p:sldId id="291" r:id="rId13"/>
    <p:sldId id="292" r:id="rId14"/>
    <p:sldId id="295" r:id="rId15"/>
    <p:sldId id="299" r:id="rId16"/>
    <p:sldId id="296" r:id="rId17"/>
    <p:sldId id="297" r:id="rId18"/>
    <p:sldId id="298" r:id="rId19"/>
    <p:sldId id="294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44CEA490-B810-4D94-8E0B-A0A105C41AAC}">
          <p14:sldIdLst>
            <p14:sldId id="256"/>
            <p14:sldId id="258"/>
            <p14:sldId id="260"/>
            <p14:sldId id="269"/>
            <p14:sldId id="283"/>
            <p14:sldId id="284"/>
            <p14:sldId id="285"/>
            <p14:sldId id="286"/>
            <p14:sldId id="288"/>
            <p14:sldId id="289"/>
            <p14:sldId id="290"/>
            <p14:sldId id="291"/>
            <p14:sldId id="292"/>
            <p14:sldId id="295"/>
            <p14:sldId id="299"/>
            <p14:sldId id="296"/>
            <p14:sldId id="297"/>
            <p14:sldId id="298"/>
            <p14:sldId id="294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55" autoAdjust="0"/>
    <p:restoredTop sz="94683" autoAdjust="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172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2AB574-8F02-47FD-92C0-A160343B2BD9}" type="datetimeFigureOut">
              <a:rPr lang="ru-RU" smtClean="0"/>
              <a:pPr/>
              <a:t>05.04.2017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16C665-7FE6-42DC-AC58-C55B323C023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7735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6C665-7FE6-42DC-AC58-C55B323C0237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27282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05.04.2017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jpeg"/><Relationship Id="rId4" Type="http://schemas.openxmlformats.org/officeDocument/2006/relationships/image" Target="../media/image43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1428736"/>
            <a:ext cx="7955934" cy="2864360"/>
          </a:xfrm>
        </p:spPr>
        <p:txBody>
          <a:bodyPr>
            <a:normAutofit fontScale="90000"/>
          </a:bodyPr>
          <a:lstStyle/>
          <a:p>
            <a:r>
              <a:rPr lang="ru-RU" sz="4800" dirty="0" smtClean="0"/>
              <a:t>Изучение </a:t>
            </a:r>
            <a:r>
              <a:rPr lang="ru-RU" sz="4800" dirty="0" smtClean="0"/>
              <a:t>старинной модели </a:t>
            </a:r>
            <a:r>
              <a:rPr lang="ru-RU" sz="4800" dirty="0" smtClean="0"/>
              <a:t>глаза, представленной в </a:t>
            </a:r>
            <a:r>
              <a:rPr lang="ru-RU" sz="4800" dirty="0" smtClean="0"/>
              <a:t>фондах Педагогического музея</a:t>
            </a:r>
            <a:r>
              <a:rPr lang="ru-RU" sz="4800" dirty="0" smtClean="0"/>
              <a:t/>
            </a:r>
            <a:br>
              <a:rPr lang="ru-RU" sz="4800" dirty="0" smtClean="0"/>
            </a:br>
            <a:r>
              <a:rPr lang="ru-RU" sz="4800" dirty="0" smtClean="0"/>
              <a:t> СПб АППО</a:t>
            </a:r>
            <a:endParaRPr lang="ru-RU" sz="4800" dirty="0"/>
          </a:p>
        </p:txBody>
      </p:sp>
      <p:sp>
        <p:nvSpPr>
          <p:cNvPr id="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067175" y="5157788"/>
            <a:ext cx="5041900" cy="1489075"/>
          </a:xfrm>
        </p:spPr>
        <p:txBody>
          <a:bodyPr rtlCol="0">
            <a:normAutofit fontScale="70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Выполнил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учащийся </a:t>
            </a:r>
            <a:r>
              <a:rPr lang="ru-RU" dirty="0"/>
              <a:t>9</a:t>
            </a:r>
            <a:r>
              <a:rPr lang="ru-RU" dirty="0" smtClean="0"/>
              <a:t> «А» класса Кузнецов Данил</a:t>
            </a:r>
          </a:p>
          <a:p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Руководитель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:</a:t>
            </a:r>
            <a:endParaRPr lang="ru-RU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ru-RU" dirty="0" err="1">
                <a:solidFill>
                  <a:schemeClr val="bg1">
                    <a:lumMod val="50000"/>
                  </a:schemeClr>
                </a:solidFill>
              </a:rPr>
              <a:t>Колпакова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 Елена Михайловна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683568" y="273422"/>
            <a:ext cx="77048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ГБОУ СОШ №619 Калининского района</a:t>
            </a:r>
            <a:endParaRPr lang="en-US" dirty="0" smtClean="0"/>
          </a:p>
          <a:p>
            <a:pPr algn="ctr"/>
            <a:endParaRPr lang="ru-RU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r>
              <a:rPr lang="en-US" sz="2400" b="1" dirty="0">
                <a:latin typeface="+mj-lt"/>
                <a:cs typeface="Times New Roman" pitchFamily="18" charset="0"/>
              </a:rPr>
              <a:t>“</a:t>
            </a:r>
            <a:r>
              <a:rPr lang="ru-RU" sz="2400" b="1" dirty="0">
                <a:latin typeface="+mj-lt"/>
                <a:cs typeface="Times New Roman" pitchFamily="18" charset="0"/>
              </a:rPr>
              <a:t>МНОГОГРАННАЯ РОССИЯ</a:t>
            </a:r>
            <a:r>
              <a:rPr lang="en-US" sz="2400" b="1" dirty="0" smtClean="0">
                <a:latin typeface="+mj-lt"/>
                <a:cs typeface="Times New Roman" pitchFamily="18" charset="0"/>
              </a:rPr>
              <a:t>”</a:t>
            </a:r>
            <a:r>
              <a:rPr lang="ru-RU" sz="24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Опыт с линзой -3.00 диоптрии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348880"/>
            <a:ext cx="3813968" cy="286047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2488" y="2348880"/>
            <a:ext cx="3813968" cy="286047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4716016" y="5013176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с линзой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1520" y="5013176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без линзы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8204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Опыт с линзой -</a:t>
            </a:r>
            <a:r>
              <a:rPr lang="ru-RU" dirty="0" smtClean="0"/>
              <a:t>1.50 диоптрии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348880"/>
            <a:ext cx="3813968" cy="286047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2488" y="2348880"/>
            <a:ext cx="3813968" cy="286047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4716016" y="5013176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с линзой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1520" y="5013176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без линзы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9658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Опыт с линзой +</a:t>
            </a:r>
            <a:r>
              <a:rPr lang="ru-RU" dirty="0" smtClean="0"/>
              <a:t>3.00 диоптрии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348880"/>
            <a:ext cx="3813968" cy="286047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2488" y="2348880"/>
            <a:ext cx="3813968" cy="286047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4716016" y="5013176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с линзой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1520" y="5013176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без линзы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5101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Опыт с линзой +</a:t>
            </a:r>
            <a:r>
              <a:rPr lang="ru-RU" dirty="0" smtClean="0"/>
              <a:t>1.50 диоптрии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348880"/>
            <a:ext cx="3813968" cy="286047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2488" y="2348880"/>
            <a:ext cx="3813968" cy="286047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4716016" y="5013176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с линзой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1520" y="5013176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без линзы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0465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4038" y="2420888"/>
            <a:ext cx="3936434" cy="295232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35496" y="260648"/>
            <a:ext cx="9001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/>
              <a:t>Модель </a:t>
            </a:r>
            <a:r>
              <a:rPr lang="ru-RU" sz="4400" dirty="0" smtClean="0"/>
              <a:t>глаза,</a:t>
            </a:r>
            <a:endParaRPr lang="ru-RU" sz="4400" dirty="0" smtClean="0"/>
          </a:p>
          <a:p>
            <a:pPr algn="ctr"/>
            <a:r>
              <a:rPr lang="ru-RU" sz="4400" dirty="0"/>
              <a:t>п</a:t>
            </a:r>
            <a:r>
              <a:rPr lang="ru-RU" sz="4400" dirty="0" smtClean="0"/>
              <a:t>редставленная в кабинете физики</a:t>
            </a:r>
            <a:endParaRPr lang="ru-RU" sz="44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420888"/>
            <a:ext cx="3936436" cy="295232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979491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Составные части модели</a:t>
            </a: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4476" y="4203086"/>
            <a:ext cx="2989492" cy="224211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4229220"/>
            <a:ext cx="2989492" cy="224211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682806"/>
            <a:ext cx="2989492" cy="224211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4476" y="1708940"/>
            <a:ext cx="2989492" cy="224211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063342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62" t="15672" r="19435" b="13718"/>
          <a:stretch/>
        </p:blipFill>
        <p:spPr>
          <a:xfrm>
            <a:off x="5149766" y="1700808"/>
            <a:ext cx="3511634" cy="345638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1259632" y="260648"/>
            <a:ext cx="68407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/>
              <a:t>Чёткое изображение</a:t>
            </a:r>
            <a:endParaRPr lang="ru-RU" sz="44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01" t="12835" r="15982" b="10778"/>
          <a:stretch/>
        </p:blipFill>
        <p:spPr>
          <a:xfrm>
            <a:off x="323527" y="1700807"/>
            <a:ext cx="4381095" cy="345638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980827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84" t="15007" r="18029" b="12568"/>
          <a:stretch/>
        </p:blipFill>
        <p:spPr>
          <a:xfrm>
            <a:off x="5405786" y="3645024"/>
            <a:ext cx="2766614" cy="267945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08" t="12427" r="19529" b="12427"/>
          <a:stretch/>
        </p:blipFill>
        <p:spPr>
          <a:xfrm>
            <a:off x="5405787" y="672595"/>
            <a:ext cx="2766614" cy="26489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62" t="15672" r="19435" b="13718"/>
          <a:stretch/>
        </p:blipFill>
        <p:spPr>
          <a:xfrm>
            <a:off x="817774" y="3645024"/>
            <a:ext cx="2722285" cy="267945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0" name="TextBox 9"/>
          <p:cNvSpPr txBox="1"/>
          <p:nvPr/>
        </p:nvSpPr>
        <p:spPr>
          <a:xfrm>
            <a:off x="5499693" y="240547"/>
            <a:ext cx="28426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FF0000"/>
                </a:solidFill>
              </a:rPr>
              <a:t>Дальнозоркость</a:t>
            </a: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1547664" y="6237312"/>
            <a:ext cx="1296144" cy="5851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dirty="0" smtClean="0">
                <a:solidFill>
                  <a:srgbClr val="FF0000"/>
                </a:solidFill>
                <a:latin typeface="+mn-lt"/>
              </a:rPr>
              <a:t>Норма</a:t>
            </a:r>
            <a:endParaRPr lang="ru-RU" sz="20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2" name="Заголовок 7"/>
          <p:cNvSpPr>
            <a:spLocks noGrp="1"/>
          </p:cNvSpPr>
          <p:nvPr>
            <p:ph type="title"/>
          </p:nvPr>
        </p:nvSpPr>
        <p:spPr>
          <a:xfrm>
            <a:off x="5264810" y="6040140"/>
            <a:ext cx="3195622" cy="989260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rgbClr val="FF0000"/>
                </a:solidFill>
                <a:latin typeface="+mn-lt"/>
              </a:rPr>
              <a:t>Дальнозоркость с собирающей линзой</a:t>
            </a:r>
            <a:endParaRPr lang="ru-RU" sz="2000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25" t="13582" r="20979" b="10234"/>
          <a:stretch/>
        </p:blipFill>
        <p:spPr>
          <a:xfrm>
            <a:off x="675117" y="640414"/>
            <a:ext cx="3007601" cy="268113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814975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85" t="11340" r="14113" b="10280"/>
          <a:stretch/>
        </p:blipFill>
        <p:spPr>
          <a:xfrm>
            <a:off x="675118" y="672595"/>
            <a:ext cx="3217484" cy="264894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0" name="TextBox 9"/>
          <p:cNvSpPr txBox="1"/>
          <p:nvPr/>
        </p:nvSpPr>
        <p:spPr>
          <a:xfrm>
            <a:off x="5499693" y="240547"/>
            <a:ext cx="28426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FF0000"/>
                </a:solidFill>
              </a:rPr>
              <a:t>Близорукость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06" t="18992" r="22715" b="9685"/>
          <a:stretch/>
        </p:blipFill>
        <p:spPr>
          <a:xfrm>
            <a:off x="5420064" y="672595"/>
            <a:ext cx="2752336" cy="26489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29" t="9999" r="14307" b="9999"/>
          <a:stretch/>
        </p:blipFill>
        <p:spPr>
          <a:xfrm>
            <a:off x="5486591" y="3645024"/>
            <a:ext cx="2708467" cy="268338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62" t="15672" r="19435" b="13718"/>
          <a:stretch/>
        </p:blipFill>
        <p:spPr>
          <a:xfrm>
            <a:off x="817774" y="3645024"/>
            <a:ext cx="2722285" cy="267945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4" name="Заголовок 1"/>
          <p:cNvSpPr txBox="1">
            <a:spLocks/>
          </p:cNvSpPr>
          <p:nvPr/>
        </p:nvSpPr>
        <p:spPr>
          <a:xfrm>
            <a:off x="1547664" y="6237312"/>
            <a:ext cx="1296144" cy="5851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dirty="0" smtClean="0">
                <a:solidFill>
                  <a:srgbClr val="FF0000"/>
                </a:solidFill>
                <a:latin typeface="+mn-lt"/>
              </a:rPr>
              <a:t>Норма</a:t>
            </a:r>
            <a:endParaRPr lang="ru-RU" sz="20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2" name="Заголовок 7"/>
          <p:cNvSpPr>
            <a:spLocks noGrp="1"/>
          </p:cNvSpPr>
          <p:nvPr>
            <p:ph type="title"/>
          </p:nvPr>
        </p:nvSpPr>
        <p:spPr>
          <a:xfrm>
            <a:off x="5336818" y="6040140"/>
            <a:ext cx="3195622" cy="989260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rgbClr val="FF0000"/>
                </a:solidFill>
                <a:latin typeface="+mn-lt"/>
              </a:rPr>
              <a:t>Близорукость с </a:t>
            </a:r>
            <a:r>
              <a:rPr lang="ru-RU" sz="2000" dirty="0" smtClean="0">
                <a:solidFill>
                  <a:srgbClr val="FF0000"/>
                </a:solidFill>
                <a:latin typeface="+mn-lt"/>
              </a:rPr>
              <a:t>рассеивающей </a:t>
            </a:r>
            <a:r>
              <a:rPr lang="ru-RU" sz="2000" dirty="0" smtClean="0">
                <a:solidFill>
                  <a:srgbClr val="FF0000"/>
                </a:solidFill>
                <a:latin typeface="+mn-lt"/>
              </a:rPr>
              <a:t>линзой</a:t>
            </a:r>
            <a:endParaRPr lang="ru-RU" sz="2000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32247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Результаты исследований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22920" y="1196752"/>
            <a:ext cx="7221488" cy="1080120"/>
          </a:xfrm>
        </p:spPr>
        <p:txBody>
          <a:bodyPr/>
          <a:lstStyle/>
          <a:p>
            <a:pPr marL="0" indent="0">
              <a:buNone/>
            </a:pPr>
            <a:r>
              <a:rPr lang="ru-RU" u="sng" dirty="0" smtClean="0"/>
              <a:t>Инструкция для проведения опытов по изучению дефектов зрения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026" name="Picture 2" descr="D:\Users\User\Desktop\P315044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528900"/>
            <a:ext cx="5328592" cy="399644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683316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dirty="0" smtClean="0"/>
              <a:t>Цель и задачи работы</a:t>
            </a:r>
          </a:p>
        </p:txBody>
      </p:sp>
      <p:sp>
        <p:nvSpPr>
          <p:cNvPr id="6147" name="Объект 2"/>
          <p:cNvSpPr>
            <a:spLocks noGrp="1"/>
          </p:cNvSpPr>
          <p:nvPr>
            <p:ph idx="1"/>
          </p:nvPr>
        </p:nvSpPr>
        <p:spPr>
          <a:xfrm>
            <a:off x="35496" y="1196752"/>
            <a:ext cx="9144000" cy="5661248"/>
          </a:xfrm>
        </p:spPr>
        <p:txBody>
          <a:bodyPr>
            <a:noAutofit/>
          </a:bodyPr>
          <a:lstStyle/>
          <a:p>
            <a:pPr eaLnBrk="1" hangingPunct="1">
              <a:buFont typeface="Arial" charset="0"/>
              <a:buNone/>
            </a:pPr>
            <a:r>
              <a:rPr lang="ru-RU" sz="2800" dirty="0" smtClean="0"/>
              <a:t>	Цель</a:t>
            </a:r>
            <a:r>
              <a:rPr lang="en-US" sz="2800" dirty="0" smtClean="0"/>
              <a:t>:</a:t>
            </a:r>
            <a:endParaRPr lang="ru-RU" sz="2800" dirty="0" smtClean="0"/>
          </a:p>
          <a:p>
            <a:pPr eaLnBrk="1" hangingPunct="1">
              <a:buFont typeface="Arial" charset="0"/>
              <a:buNone/>
            </a:pPr>
            <a:r>
              <a:rPr lang="ru-RU" sz="2800" dirty="0" smtClean="0"/>
              <a:t>	Исследовать возможности моделей глаза для проведения опытов по изучению дефектов зрения</a:t>
            </a:r>
            <a:endParaRPr lang="ru-RU" sz="2800" dirty="0" smtClean="0"/>
          </a:p>
          <a:p>
            <a:pPr marL="0" indent="0" eaLnBrk="1" hangingPunct="1">
              <a:buNone/>
            </a:pPr>
            <a:r>
              <a:rPr lang="ru-RU" sz="2800" dirty="0" smtClean="0"/>
              <a:t>Задачи</a:t>
            </a:r>
            <a:r>
              <a:rPr lang="en-US" sz="2800" dirty="0" smtClean="0"/>
              <a:t>:</a:t>
            </a:r>
            <a:endParaRPr lang="ru-RU" sz="2800" dirty="0" smtClean="0"/>
          </a:p>
          <a:p>
            <a:pPr marL="514350" indent="-514350" eaLnBrk="1" hangingPunct="1">
              <a:buFont typeface="+mj-lt"/>
              <a:buAutoNum type="arabicPeriod"/>
            </a:pPr>
            <a:r>
              <a:rPr lang="ru-RU" sz="2800" dirty="0" smtClean="0"/>
              <a:t>Рассмотреть устройство и принцип действия различных моделей глаза</a:t>
            </a:r>
            <a:endParaRPr lang="ru-RU" sz="2800" dirty="0" smtClean="0"/>
          </a:p>
          <a:p>
            <a:pPr marL="514350" indent="-514350" eaLnBrk="1" hangingPunct="1">
              <a:buFont typeface="+mj-lt"/>
              <a:buAutoNum type="arabicPeriod"/>
            </a:pPr>
            <a:r>
              <a:rPr lang="ru-RU" sz="2800" dirty="0" smtClean="0"/>
              <a:t>Провести опыты по изучению дефектов зрения при помощи </a:t>
            </a:r>
            <a:r>
              <a:rPr lang="ru-RU" sz="2800" dirty="0" smtClean="0"/>
              <a:t>моделей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800" dirty="0"/>
              <a:t>Составить инструкцию для проведения опытов по изучению дефектов зрения при помощи различных моделей глаза</a:t>
            </a:r>
          </a:p>
          <a:p>
            <a:pPr marL="514350" indent="-514350" eaLnBrk="1" hangingPunct="1">
              <a:buFont typeface="+mj-lt"/>
              <a:buAutoNum type="arabicPeriod"/>
            </a:pPr>
            <a:endParaRPr 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dirty="0" smtClean="0"/>
              <a:t>Методы исследования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888" y="1412776"/>
            <a:ext cx="2966060" cy="518457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972"/>
          <a:stretch/>
        </p:blipFill>
        <p:spPr>
          <a:xfrm>
            <a:off x="4463468" y="1412776"/>
            <a:ext cx="3636924" cy="213437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3468" y="3881982"/>
            <a:ext cx="3620492" cy="271537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116632"/>
            <a:ext cx="6624736" cy="1143000"/>
          </a:xfrm>
        </p:spPr>
        <p:txBody>
          <a:bodyPr>
            <a:normAutofit fontScale="90000"/>
          </a:bodyPr>
          <a:lstStyle/>
          <a:p>
            <a:r>
              <a:rPr lang="ru-RU" dirty="0"/>
              <a:t>М</a:t>
            </a:r>
            <a:r>
              <a:rPr lang="ru-RU" dirty="0" smtClean="0"/>
              <a:t>одель </a:t>
            </a:r>
            <a:r>
              <a:rPr lang="ru-RU" dirty="0" smtClean="0"/>
              <a:t>глаза, представленная в музее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270" y="1412775"/>
            <a:ext cx="2016226" cy="151216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270" y="3212976"/>
            <a:ext cx="2016226" cy="151216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270" y="5010691"/>
            <a:ext cx="2019538" cy="151465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14" y="1412775"/>
            <a:ext cx="2016226" cy="151216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3194660"/>
            <a:ext cx="2040647" cy="153048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16" y="5010691"/>
            <a:ext cx="2019538" cy="151465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3074" name="Picture 2" descr="D:\Other\Многограная Россия\продолжение дефектов зрения\различные картинки\модель глаза.jp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21" r="9021"/>
          <a:stretch/>
        </p:blipFill>
        <p:spPr bwMode="auto">
          <a:xfrm>
            <a:off x="3419872" y="1412776"/>
            <a:ext cx="2376264" cy="506797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122425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Установка для проведения опытов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cxnSp>
        <p:nvCxnSpPr>
          <p:cNvPr id="8" name="Прямая со стрелкой 7"/>
          <p:cNvCxnSpPr/>
          <p:nvPr/>
        </p:nvCxnSpPr>
        <p:spPr>
          <a:xfrm>
            <a:off x="3275856" y="2852936"/>
            <a:ext cx="2808312" cy="0"/>
          </a:xfrm>
          <a:prstGeom prst="straightConnector1">
            <a:avLst/>
          </a:prstGeom>
          <a:ln>
            <a:solidFill>
              <a:schemeClr val="accent2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427984" y="2617167"/>
            <a:ext cx="10081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rgbClr val="FF0000"/>
                </a:solidFill>
              </a:rPr>
              <a:t>25 см</a:t>
            </a:r>
            <a:endParaRPr lang="ru-RU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5214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99" t="23998" r="27962" b="21260"/>
          <a:stretch/>
        </p:blipFill>
        <p:spPr>
          <a:xfrm>
            <a:off x="3347863" y="1793658"/>
            <a:ext cx="2653587" cy="321951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89" t="15412" r="26317" b="122"/>
          <a:stretch/>
        </p:blipFill>
        <p:spPr>
          <a:xfrm>
            <a:off x="6372011" y="1793658"/>
            <a:ext cx="2520467" cy="321951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92" t="7963" r="25922" b="16862"/>
          <a:stretch/>
        </p:blipFill>
        <p:spPr>
          <a:xfrm>
            <a:off x="251519" y="1793394"/>
            <a:ext cx="2677607" cy="321978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95935" y="1208466"/>
            <a:ext cx="1296144" cy="585192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Норма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67543" y="1268760"/>
            <a:ext cx="23042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Близорукость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228183" y="1269024"/>
            <a:ext cx="28426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FF0000"/>
                </a:solidFill>
              </a:rPr>
              <a:t>Дальнозоркость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67543" y="1270438"/>
            <a:ext cx="23042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FF0000"/>
                </a:solidFill>
              </a:rPr>
              <a:t>Близорукость</a:t>
            </a:r>
          </a:p>
        </p:txBody>
      </p:sp>
    </p:spTree>
    <p:extLst>
      <p:ext uri="{BB962C8B-B14F-4D97-AF65-F5344CB8AC3E}">
        <p14:creationId xmlns:p14="http://schemas.microsoft.com/office/powerpoint/2010/main" val="2108318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65" t="14789" r="27658" b="3665"/>
          <a:stretch/>
        </p:blipFill>
        <p:spPr>
          <a:xfrm>
            <a:off x="3215735" y="1791979"/>
            <a:ext cx="2796425" cy="324677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48" t="23998" r="28782" b="21260"/>
          <a:stretch/>
        </p:blipFill>
        <p:spPr>
          <a:xfrm>
            <a:off x="6393180" y="1819241"/>
            <a:ext cx="2506980" cy="321951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52" t="7963" r="27182" b="16862"/>
          <a:stretch/>
        </p:blipFill>
        <p:spPr>
          <a:xfrm>
            <a:off x="243840" y="1793394"/>
            <a:ext cx="2527960" cy="321978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6948264" y="1234049"/>
            <a:ext cx="1296144" cy="5851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 smtClean="0">
                <a:solidFill>
                  <a:srgbClr val="FF0000"/>
                </a:solidFill>
              </a:rPr>
              <a:t>Норма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7543" y="1268760"/>
            <a:ext cx="23042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Близорукость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67543" y="1270438"/>
            <a:ext cx="23042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FF0000"/>
                </a:solidFill>
              </a:rPr>
              <a:t>Близорукость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87824" y="980728"/>
            <a:ext cx="3312368" cy="775822"/>
          </a:xfrm>
        </p:spPr>
        <p:txBody>
          <a:bodyPr>
            <a:normAutofit fontScale="90000"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+mn-lt"/>
              </a:rPr>
              <a:t>Близорукость с рассеивающей линзой</a:t>
            </a:r>
            <a:endParaRPr lang="ru-RU" sz="2800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76735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53" t="15412" r="26316" b="122"/>
          <a:stretch/>
        </p:blipFill>
        <p:spPr>
          <a:xfrm>
            <a:off x="392439" y="1793394"/>
            <a:ext cx="2451182" cy="321951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179512" y="1268760"/>
            <a:ext cx="28426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FF0000"/>
                </a:solidFill>
              </a:rPr>
              <a:t>Дальнозоркость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48" t="23998" r="28782" b="21260"/>
          <a:stretch/>
        </p:blipFill>
        <p:spPr>
          <a:xfrm>
            <a:off x="6413307" y="1819241"/>
            <a:ext cx="2486853" cy="319367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6948264" y="1234049"/>
            <a:ext cx="1296144" cy="5851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 smtClean="0">
                <a:solidFill>
                  <a:srgbClr val="FF0000"/>
                </a:solidFill>
              </a:rPr>
              <a:t>Норма</a:t>
            </a:r>
            <a:endParaRPr lang="ru-RU" sz="2800" dirty="0">
              <a:solidFill>
                <a:srgbClr val="FF0000"/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19" t="21119" r="18915" b="4174"/>
          <a:stretch/>
        </p:blipFill>
        <p:spPr>
          <a:xfrm>
            <a:off x="3194608" y="1791980"/>
            <a:ext cx="2889560" cy="322093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2915816" y="836712"/>
            <a:ext cx="3456384" cy="989260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+mn-lt"/>
              </a:rPr>
              <a:t>Дальнозоркость с собирающей линзой</a:t>
            </a:r>
            <a:endParaRPr lang="ru-RU" sz="2800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09897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684584" y="274638"/>
            <a:ext cx="10369152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Модель глаза, </a:t>
            </a:r>
            <a:br>
              <a:rPr lang="ru-RU" dirty="0" smtClean="0"/>
            </a:br>
            <a:r>
              <a:rPr lang="ru-RU" dirty="0" smtClean="0"/>
              <a:t>собранная из подручных средств</a:t>
            </a:r>
            <a:endParaRPr lang="ru-RU" dirty="0"/>
          </a:p>
        </p:txBody>
      </p:sp>
      <p:pic>
        <p:nvPicPr>
          <p:cNvPr id="1027" name="Picture 3" descr="D:\Other\Многограная Россия\дефекты зрения\опыт с макетом глаза\макет глаза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349" y="2276872"/>
            <a:ext cx="4957731" cy="296689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1028" name="Picture 4" descr="D:\Other\Многограная Россия\дефекты зрения\опыт с макетом глаза\линзы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748" t="-2709" r="16748" b="-5492"/>
          <a:stretch/>
        </p:blipFill>
        <p:spPr bwMode="auto">
          <a:xfrm>
            <a:off x="5724128" y="2276872"/>
            <a:ext cx="3047215" cy="296689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sp>
        <p:nvSpPr>
          <p:cNvPr id="3" name="TextBox 2"/>
          <p:cNvSpPr txBox="1"/>
          <p:nvPr/>
        </p:nvSpPr>
        <p:spPr>
          <a:xfrm>
            <a:off x="251520" y="5013176"/>
            <a:ext cx="4032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модель глаза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652120" y="5013176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различные линзы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0736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3316</TotalTime>
  <Words>151</Words>
  <Application>Microsoft Office PowerPoint</Application>
  <PresentationFormat>Экран (4:3)</PresentationFormat>
  <Paragraphs>58</Paragraphs>
  <Slides>19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Изучение старинной модели глаза, представленной в фондах Педагогического музея  СПб АППО</vt:lpstr>
      <vt:lpstr>Цель и задачи работы</vt:lpstr>
      <vt:lpstr>Методы исследования</vt:lpstr>
      <vt:lpstr>Модель глаза, представленная в музее</vt:lpstr>
      <vt:lpstr>Установка для проведения опытов</vt:lpstr>
      <vt:lpstr>Норма</vt:lpstr>
      <vt:lpstr>Близорукость с рассеивающей линзой</vt:lpstr>
      <vt:lpstr>Дальнозоркость с собирающей линзой</vt:lpstr>
      <vt:lpstr>Модель глаза,  собранная из подручных средств</vt:lpstr>
      <vt:lpstr>Опыт с линзой -3.00 диоптрии</vt:lpstr>
      <vt:lpstr>Опыт с линзой -1.50 диоптрии</vt:lpstr>
      <vt:lpstr>Опыт с линзой +3.00 диоптрии</vt:lpstr>
      <vt:lpstr>Опыт с линзой +1.50 диоптрии</vt:lpstr>
      <vt:lpstr>Презентация PowerPoint</vt:lpstr>
      <vt:lpstr>Составные части модели</vt:lpstr>
      <vt:lpstr>Презентация PowerPoint</vt:lpstr>
      <vt:lpstr>Дальнозоркость с собирающей линзой</vt:lpstr>
      <vt:lpstr>Близорукость с рассеивающей линзой</vt:lpstr>
      <vt:lpstr>Результаты исследований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Gamer</dc:creator>
  <cp:lastModifiedBy>User</cp:lastModifiedBy>
  <cp:revision>151</cp:revision>
  <dcterms:created xsi:type="dcterms:W3CDTF">2015-11-15T16:47:40Z</dcterms:created>
  <dcterms:modified xsi:type="dcterms:W3CDTF">2017-04-05T07:32:49Z</dcterms:modified>
</cp:coreProperties>
</file>